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L’Ungheria</a:t>
            </a:r>
            <a:r>
              <a:rPr lang="it-IT" b="1" dirty="0" smtClean="0"/>
              <a:t> di </a:t>
            </a:r>
            <a:r>
              <a:rPr lang="it-IT" b="1" dirty="0" err="1" smtClean="0">
                <a:solidFill>
                  <a:srgbClr val="FF0000"/>
                </a:solidFill>
              </a:rPr>
              <a:t>Horty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4" y="4777379"/>
            <a:ext cx="9115201" cy="1238409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Marco Cuzzi </a:t>
            </a:r>
          </a:p>
          <a:p>
            <a:r>
              <a:rPr lang="it-IT" b="1" dirty="0" smtClean="0"/>
              <a:t>Dipartimento di Studi Storici dell’Università degli Studi di Milano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i="1" dirty="0" smtClean="0">
                <a:solidFill>
                  <a:srgbClr val="FF0000"/>
                </a:solidFill>
              </a:rPr>
              <a:t>Fondazione </a:t>
            </a:r>
            <a:r>
              <a:rPr lang="it-IT" i="1" dirty="0" err="1" smtClean="0">
                <a:solidFill>
                  <a:srgbClr val="FF0000"/>
                </a:solidFill>
              </a:rPr>
              <a:t>carlo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perini</a:t>
            </a:r>
            <a:r>
              <a:rPr lang="it-IT" i="1" smtClean="0">
                <a:solidFill>
                  <a:srgbClr val="FF0000"/>
                </a:solidFill>
              </a:rPr>
              <a:t> </a:t>
            </a:r>
            <a:r>
              <a:rPr lang="it-IT" i="1" smtClean="0">
                <a:solidFill>
                  <a:srgbClr val="FF0000"/>
                </a:solidFill>
              </a:rPr>
              <a:t>26 </a:t>
            </a:r>
            <a:r>
              <a:rPr lang="it-IT" i="1" dirty="0" smtClean="0">
                <a:solidFill>
                  <a:srgbClr val="FF0000"/>
                </a:solidFill>
              </a:rPr>
              <a:t>aprile 2021</a:t>
            </a: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895" y="1726292"/>
            <a:ext cx="1366787" cy="17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313" y="3648090"/>
            <a:ext cx="2008351" cy="23099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430" y="492582"/>
            <a:ext cx="1235404" cy="13208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La Shoah ungherese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4655" y="1237673"/>
            <a:ext cx="6280728" cy="5264727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Vengono deportati in Germania altri 50 mila ebrei. </a:t>
            </a:r>
          </a:p>
          <a:p>
            <a:r>
              <a:rPr lang="it-IT" b="1" dirty="0" smtClean="0"/>
              <a:t>In novembre il ministro degli interni </a:t>
            </a:r>
            <a:r>
              <a:rPr lang="it-IT" b="1" dirty="0" err="1" smtClean="0"/>
              <a:t>Gabor</a:t>
            </a:r>
            <a:r>
              <a:rPr lang="it-IT" b="1" dirty="0" smtClean="0"/>
              <a:t> </a:t>
            </a:r>
            <a:r>
              <a:rPr lang="it-IT" b="1" dirty="0" err="1" smtClean="0"/>
              <a:t>Vajna</a:t>
            </a:r>
            <a:r>
              <a:rPr lang="it-IT" b="1" dirty="0" smtClean="0"/>
              <a:t> istituisce il Ghetto di Budapest. Vi vengono rinchiusi circa100 mila ebrei.</a:t>
            </a:r>
          </a:p>
          <a:p>
            <a:r>
              <a:rPr lang="it-IT" b="1" dirty="0" smtClean="0"/>
              <a:t>Isolati e senza cibo. In due mesi ne muoiono di inedia e di malattie circa 3 mila.</a:t>
            </a:r>
          </a:p>
          <a:p>
            <a:r>
              <a:rPr lang="it-IT" b="1" dirty="0" smtClean="0"/>
              <a:t>20 mila ebrei vengono prelevati dalle </a:t>
            </a:r>
            <a:r>
              <a:rPr lang="it-IT" b="1" dirty="0" err="1" smtClean="0"/>
              <a:t>Crocifrecciate</a:t>
            </a:r>
            <a:r>
              <a:rPr lang="it-IT" b="1" dirty="0" smtClean="0"/>
              <a:t> e trucidati (molti sul Danubio).</a:t>
            </a:r>
            <a:endParaRPr lang="it-IT" b="1" dirty="0"/>
          </a:p>
          <a:p>
            <a:r>
              <a:rPr lang="it-IT" b="1" dirty="0" smtClean="0"/>
              <a:t>Per merito di personaggio come Giorgio Perlasca o Raoul </a:t>
            </a:r>
            <a:r>
              <a:rPr lang="it-IT" b="1" dirty="0" err="1" smtClean="0"/>
              <a:t>Wallemberg</a:t>
            </a:r>
            <a:r>
              <a:rPr lang="it-IT" b="1" dirty="0" smtClean="0"/>
              <a:t> si evita la distruzione del ghetto.</a:t>
            </a:r>
          </a:p>
          <a:p>
            <a:r>
              <a:rPr lang="it-IT" b="1" dirty="0" smtClean="0"/>
              <a:t>All’arrivo delle truppe sovietiche (17 gennaio 1945) sopravvive a Budapest la metà della popolazione ebraica residente prima della guerra.</a:t>
            </a:r>
          </a:p>
          <a:p>
            <a:r>
              <a:rPr lang="it-IT" b="1" dirty="0" smtClean="0"/>
              <a:t>In Totale su 762 mila ebrei ungheresi, nel 1945 ne sopravvivono solo 225 mila. </a:t>
            </a:r>
          </a:p>
          <a:p>
            <a:r>
              <a:rPr lang="it-IT" b="1" dirty="0" err="1" smtClean="0"/>
              <a:t>Szalasy</a:t>
            </a:r>
            <a:r>
              <a:rPr lang="it-IT" b="1" dirty="0"/>
              <a:t> </a:t>
            </a:r>
            <a:r>
              <a:rPr lang="it-IT" b="1" dirty="0" smtClean="0"/>
              <a:t>e </a:t>
            </a:r>
            <a:r>
              <a:rPr lang="it-IT" b="1" dirty="0" err="1" smtClean="0"/>
              <a:t>Vajna</a:t>
            </a:r>
            <a:r>
              <a:rPr lang="it-IT" b="1" dirty="0" smtClean="0"/>
              <a:t> saranno impiccati nel marzo 1946.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309" y="2391601"/>
            <a:ext cx="2228904" cy="309338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380" y="2060576"/>
            <a:ext cx="5541819" cy="39648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382" y="1981609"/>
            <a:ext cx="5846617" cy="40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Ungheria, oggi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662" y="1316862"/>
            <a:ext cx="7671334" cy="5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L’Ungheria prima di </a:t>
            </a:r>
            <a:r>
              <a:rPr lang="it-IT" b="1" dirty="0" err="1" smtClean="0">
                <a:solidFill>
                  <a:srgbClr val="FF0000"/>
                </a:solidFill>
              </a:rPr>
              <a:t>Horty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6017924" cy="4497243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Dal 1867 l’Ungheria, sino ad allora inserita nell’Impero Asburgico, viene riconosciuta come Regno associato all’Impero.</a:t>
            </a:r>
          </a:p>
          <a:p>
            <a:r>
              <a:rPr lang="it-IT" b="1" dirty="0" smtClean="0"/>
              <a:t>Nell’ottobre 1918 dichiara l’indipendenza dall’Impero. </a:t>
            </a:r>
          </a:p>
          <a:p>
            <a:r>
              <a:rPr lang="it-IT" b="1" dirty="0" smtClean="0"/>
              <a:t>Nasce la Repubblica popolare ungherese (governo del conte </a:t>
            </a:r>
            <a:r>
              <a:rPr lang="it-IT" b="1" dirty="0" err="1" smtClean="0"/>
              <a:t>Karoly</a:t>
            </a:r>
            <a:r>
              <a:rPr lang="it-IT" b="1" dirty="0" smtClean="0"/>
              <a:t>, socialdemocratico)</a:t>
            </a:r>
            <a:endParaRPr lang="it-IT" b="1" dirty="0"/>
          </a:p>
          <a:p>
            <a:r>
              <a:rPr lang="it-IT" b="1" dirty="0" smtClean="0"/>
              <a:t>Marzo 1919: nasce la Repubblica sovietica ungherese (detta di Bela </a:t>
            </a:r>
            <a:r>
              <a:rPr lang="it-IT" b="1" dirty="0" err="1" smtClean="0"/>
              <a:t>Kun</a:t>
            </a:r>
            <a:r>
              <a:rPr lang="it-IT" b="1" dirty="0" smtClean="0"/>
              <a:t>)</a:t>
            </a:r>
          </a:p>
          <a:p>
            <a:r>
              <a:rPr lang="it-IT" b="1" dirty="0" smtClean="0"/>
              <a:t>Agosto 1919: truppe rumene e ungheresi controrivoluzionarie entrano a Budapest. Sono guidate dall’ammiraglio </a:t>
            </a:r>
            <a:r>
              <a:rPr lang="it-IT" b="1" dirty="0" err="1"/>
              <a:t>M</a:t>
            </a:r>
            <a:r>
              <a:rPr lang="it-IT" b="1" dirty="0" err="1" smtClean="0"/>
              <a:t>iklos</a:t>
            </a:r>
            <a:r>
              <a:rPr lang="it-IT" b="1" dirty="0" smtClean="0"/>
              <a:t> de </a:t>
            </a:r>
            <a:r>
              <a:rPr lang="it-IT" b="1" dirty="0" err="1" smtClean="0"/>
              <a:t>Horty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Trattato del </a:t>
            </a:r>
            <a:r>
              <a:rPr lang="it-IT" b="1" dirty="0" err="1" smtClean="0"/>
              <a:t>Trianon</a:t>
            </a:r>
            <a:r>
              <a:rPr lang="it-IT" b="1" dirty="0" smtClean="0"/>
              <a:t> (1920): l’Ungheria perde Slovacchia, Transilvania, Fiume, Croazia. Un disastro.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259781" y="2056092"/>
            <a:ext cx="2996767" cy="4400126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14" y="3010037"/>
            <a:ext cx="2857500" cy="2105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71" y="2675824"/>
            <a:ext cx="2794204" cy="378039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70" y="3006583"/>
            <a:ext cx="3523128" cy="26052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470" y="1964606"/>
            <a:ext cx="2844831" cy="40511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470" y="2925108"/>
            <a:ext cx="3434311" cy="25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Opinioni su </a:t>
            </a:r>
            <a:r>
              <a:rPr lang="it-IT" b="1" dirty="0" err="1" smtClean="0">
                <a:solidFill>
                  <a:srgbClr val="FF0000"/>
                </a:solidFill>
              </a:rPr>
              <a:t>Horty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269999"/>
            <a:ext cx="7410450" cy="5330825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La storiografia è divisa su </a:t>
            </a:r>
            <a:r>
              <a:rPr lang="it-IT" b="1" dirty="0" err="1" smtClean="0"/>
              <a:t>Horty</a:t>
            </a:r>
            <a:r>
              <a:rPr lang="it-IT" b="1" dirty="0" smtClean="0"/>
              <a:t> (1919-1944):</a:t>
            </a:r>
          </a:p>
          <a:p>
            <a:r>
              <a:rPr lang="it-IT" b="1" dirty="0" smtClean="0"/>
              <a:t>Regime conservatore, paternalistico di vecchio stampo, autoritario ma pluralista, espressione dell’aristocrazia fondiaria, di natura clerico-nazionalista, di un razzismo  «</a:t>
            </a:r>
            <a:r>
              <a:rPr lang="it-IT" b="1" dirty="0" err="1" smtClean="0"/>
              <a:t>magiarista</a:t>
            </a:r>
            <a:r>
              <a:rPr lang="it-IT" b="1" dirty="0" smtClean="0"/>
              <a:t>» ma non spiccatamente antisemita</a:t>
            </a:r>
          </a:p>
          <a:p>
            <a:r>
              <a:rPr lang="it-IT" b="1" dirty="0" smtClean="0"/>
              <a:t>Primo esempio di regime fascista, pilastro centro-danubiano dell’Asse, ispiratore di molte geopolitiche nazifasciste</a:t>
            </a:r>
          </a:p>
          <a:p>
            <a:r>
              <a:rPr lang="it-IT" b="1" dirty="0" smtClean="0"/>
              <a:t>Forse fu la sintesi, mediata, tra queste due culture politiche. </a:t>
            </a:r>
            <a:r>
              <a:rPr lang="it-IT" b="1" dirty="0" err="1" smtClean="0"/>
              <a:t>Horty</a:t>
            </a:r>
            <a:r>
              <a:rPr lang="it-IT" b="1" dirty="0" smtClean="0"/>
              <a:t> fu un realista che ondeggiò tra le democrazie occidentali e le nazioni totalitarie. Fu anticomunista e ispirato al liberalismo conservatore del XIX secolo . Fu tenacemente revisionista.</a:t>
            </a:r>
          </a:p>
          <a:p>
            <a:r>
              <a:rPr lang="it-IT" b="1" dirty="0" smtClean="0"/>
              <a:t>Fino al 1930 fu filo occidentale; fino al 1942 fu alleato dell’Asse; dopo tentò un ravvicinamento con gli Alleati e persino con l’URSS.</a:t>
            </a:r>
          </a:p>
          <a:p>
            <a:r>
              <a:rPr lang="it-IT" b="1" dirty="0" smtClean="0"/>
              <a:t>Limitò ma non represse l’antisemitismo (ad esempio con </a:t>
            </a:r>
            <a:r>
              <a:rPr lang="it-IT" b="1" dirty="0" err="1" smtClean="0"/>
              <a:t>Gőmbős</a:t>
            </a:r>
            <a:r>
              <a:rPr lang="it-IT" b="1" dirty="0" smtClean="0"/>
              <a:t>).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1975" y="1465301"/>
            <a:ext cx="3552825" cy="47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 varie componenti della destra ungherese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2056092"/>
            <a:ext cx="1167484" cy="1657312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232707" cy="4200245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Il conservatorismo «cristiano-nazionale» dell’Unione nazionale (il partito al potere), diviso tra legittimisti filo asburgici (la Chiesa) e nazionalisti antiasburgici. </a:t>
            </a:r>
            <a:r>
              <a:rPr lang="it-IT" b="1" dirty="0" err="1" smtClean="0"/>
              <a:t>Bese</a:t>
            </a:r>
            <a:r>
              <a:rPr lang="it-IT" b="1" dirty="0" smtClean="0"/>
              <a:t> sociale: aristocrazia, alta borghesia, latifondisti, professioni liberali, ceti rurali.</a:t>
            </a:r>
          </a:p>
          <a:p>
            <a:r>
              <a:rPr lang="it-IT" b="1" dirty="0" smtClean="0"/>
              <a:t>Il «fascismo dinamico» nato tra gli ufficiali e i militi delle «Squadre Speciali» di </a:t>
            </a:r>
            <a:r>
              <a:rPr lang="it-IT" b="1" dirty="0" err="1" smtClean="0"/>
              <a:t>Szezed</a:t>
            </a:r>
            <a:r>
              <a:rPr lang="it-IT" b="1" dirty="0" smtClean="0"/>
              <a:t> durante il «terrore bianco», diviso tra: aspiranti dittatori (</a:t>
            </a:r>
            <a:r>
              <a:rPr lang="it-IT" b="1" dirty="0" err="1" smtClean="0"/>
              <a:t>Gőmbős</a:t>
            </a:r>
            <a:r>
              <a:rPr lang="it-IT" b="1" dirty="0" smtClean="0"/>
              <a:t>, </a:t>
            </a:r>
            <a:r>
              <a:rPr lang="it-IT" b="1" dirty="0" err="1" smtClean="0"/>
              <a:t>Imredy</a:t>
            </a:r>
            <a:r>
              <a:rPr lang="it-IT" b="1" dirty="0" smtClean="0"/>
              <a:t>), nazisti dichiarati, e fascisti «</a:t>
            </a:r>
            <a:r>
              <a:rPr lang="it-IT" b="1" dirty="0" err="1" smtClean="0"/>
              <a:t>ungaristi</a:t>
            </a:r>
            <a:r>
              <a:rPr lang="it-IT" b="1" dirty="0" smtClean="0"/>
              <a:t>» (le Croci Frecciate di </a:t>
            </a:r>
            <a:r>
              <a:rPr lang="it-IT" b="1" dirty="0" err="1" smtClean="0"/>
              <a:t>Szalasi</a:t>
            </a:r>
            <a:r>
              <a:rPr lang="it-IT" b="1" dirty="0" smtClean="0"/>
              <a:t>). Base sociale: ufficiali di grado intermedio, medio-piccolo borghesi (impiegati), scarso seguito contadino.</a:t>
            </a:r>
          </a:p>
          <a:p>
            <a:r>
              <a:rPr lang="it-IT" b="1" dirty="0" smtClean="0"/>
              <a:t>La perniciosa presenza delle sette militari di estrema destra.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6111" y="3786882"/>
            <a:ext cx="1192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Bethlen</a:t>
            </a:r>
            <a:endParaRPr lang="it-IT" sz="1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3" y="2036990"/>
            <a:ext cx="1218194" cy="16764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85485" y="3786882"/>
            <a:ext cx="97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Gőmbös</a:t>
            </a:r>
            <a:endParaRPr lang="it-IT" sz="1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33" y="2057488"/>
            <a:ext cx="1147850" cy="172939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70616" y="3806456"/>
            <a:ext cx="86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Szalasi</a:t>
            </a:r>
            <a:endParaRPr lang="it-IT" sz="1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53" y="4560887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86180" cy="757246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Dal terrore bianco alla restaurazione (1919-1932)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0078" y="1380535"/>
            <a:ext cx="6659852" cy="4917065"/>
          </a:xfrm>
        </p:spPr>
        <p:txBody>
          <a:bodyPr>
            <a:normAutofit fontScale="92500" lnSpcReduction="10000"/>
          </a:bodyPr>
          <a:lstStyle/>
          <a:p>
            <a:r>
              <a:rPr lang="it-IT" b="1" u="sng" dirty="0" smtClean="0"/>
              <a:t>Fase </a:t>
            </a:r>
            <a:r>
              <a:rPr lang="it-IT" b="1" u="sng" dirty="0"/>
              <a:t>del </a:t>
            </a:r>
            <a:r>
              <a:rPr lang="it-IT" b="1" u="sng" dirty="0" smtClean="0"/>
              <a:t>«terrore bianco» </a:t>
            </a:r>
            <a:r>
              <a:rPr lang="it-IT" b="1" dirty="0" smtClean="0"/>
              <a:t>(Governo di </a:t>
            </a:r>
            <a:r>
              <a:rPr lang="it-IT" b="1" dirty="0" err="1" smtClean="0"/>
              <a:t>Szezed</a:t>
            </a:r>
            <a:r>
              <a:rPr lang="it-IT" b="1" dirty="0" smtClean="0"/>
              <a:t> 1919-1920). </a:t>
            </a:r>
            <a:r>
              <a:rPr lang="it-IT" b="1" dirty="0"/>
              <a:t>I tre presidenti del consiglio di H. non </a:t>
            </a:r>
            <a:r>
              <a:rPr lang="it-IT" b="1" dirty="0" smtClean="0"/>
              <a:t>riescono o non vogliono </a:t>
            </a:r>
            <a:r>
              <a:rPr lang="it-IT" b="1" dirty="0"/>
              <a:t>ad arginare la violenza dell’estrema </a:t>
            </a:r>
            <a:r>
              <a:rPr lang="it-IT" b="1" dirty="0" smtClean="0"/>
              <a:t>destra.</a:t>
            </a:r>
            <a:endParaRPr lang="it-IT" b="1" dirty="0"/>
          </a:p>
          <a:p>
            <a:r>
              <a:rPr lang="it-IT" b="1" u="sng" dirty="0"/>
              <a:t>F</a:t>
            </a:r>
            <a:r>
              <a:rPr lang="it-IT" b="1" u="sng" dirty="0" smtClean="0"/>
              <a:t>ase </a:t>
            </a:r>
            <a:r>
              <a:rPr lang="it-IT" b="1" u="sng" dirty="0"/>
              <a:t>di transizione </a:t>
            </a:r>
            <a:r>
              <a:rPr lang="it-IT" b="1" dirty="0" smtClean="0"/>
              <a:t>(governo </a:t>
            </a:r>
            <a:r>
              <a:rPr lang="it-IT" b="1" dirty="0" err="1" smtClean="0"/>
              <a:t>Teleki</a:t>
            </a:r>
            <a:r>
              <a:rPr lang="it-IT" b="1" dirty="0" smtClean="0"/>
              <a:t> 1920-22). </a:t>
            </a:r>
            <a:r>
              <a:rPr lang="it-IT" b="1" dirty="0"/>
              <a:t>Inizia il </a:t>
            </a:r>
            <a:r>
              <a:rPr lang="it-IT" b="1" dirty="0" smtClean="0"/>
              <a:t>«ricondizionamento» </a:t>
            </a:r>
            <a:r>
              <a:rPr lang="it-IT" b="1" dirty="0"/>
              <a:t>delle sette segrete estremiste, e dei gruppi più spiccatamente razzisti e fascistoidi</a:t>
            </a:r>
            <a:r>
              <a:rPr lang="it-IT" b="1" dirty="0" smtClean="0"/>
              <a:t>. Restaurazione conservatrice.</a:t>
            </a:r>
            <a:endParaRPr lang="it-IT" b="1" dirty="0"/>
          </a:p>
          <a:p>
            <a:r>
              <a:rPr lang="it-IT" b="1" u="sng" dirty="0" smtClean="0"/>
              <a:t>Fase </a:t>
            </a:r>
            <a:r>
              <a:rPr lang="it-IT" b="1" u="sng" dirty="0"/>
              <a:t>di consolidamento </a:t>
            </a:r>
            <a:r>
              <a:rPr lang="it-IT" b="1" dirty="0" smtClean="0"/>
              <a:t>(governo </a:t>
            </a:r>
            <a:r>
              <a:rPr lang="it-IT" b="1" dirty="0" err="1" smtClean="0"/>
              <a:t>Bethlen</a:t>
            </a:r>
            <a:r>
              <a:rPr lang="it-IT" b="1" dirty="0" smtClean="0"/>
              <a:t> 1922-1932). </a:t>
            </a:r>
            <a:r>
              <a:rPr lang="it-IT" b="1" dirty="0"/>
              <a:t>In questa fase </a:t>
            </a:r>
            <a:r>
              <a:rPr lang="it-IT" b="1" dirty="0" err="1" smtClean="0"/>
              <a:t>Bethlen</a:t>
            </a:r>
            <a:r>
              <a:rPr lang="it-IT" b="1" dirty="0" smtClean="0"/>
              <a:t> conduce una </a:t>
            </a:r>
            <a:r>
              <a:rPr lang="it-IT" b="1" dirty="0"/>
              <a:t>politica di </a:t>
            </a:r>
            <a:r>
              <a:rPr lang="it-IT" b="1" dirty="0" smtClean="0"/>
              <a:t>moderate </a:t>
            </a:r>
            <a:r>
              <a:rPr lang="it-IT" b="1" dirty="0"/>
              <a:t>riforme sociali, </a:t>
            </a:r>
            <a:r>
              <a:rPr lang="it-IT" b="1" dirty="0" smtClean="0"/>
              <a:t>argina </a:t>
            </a:r>
            <a:r>
              <a:rPr lang="it-IT" b="1" dirty="0"/>
              <a:t>le velleità espansioniste dell’estrema destra, </a:t>
            </a:r>
            <a:r>
              <a:rPr lang="it-IT" b="1" dirty="0" smtClean="0"/>
              <a:t>concede </a:t>
            </a:r>
            <a:r>
              <a:rPr lang="it-IT" b="1" dirty="0"/>
              <a:t>libertà sindacali (ma mantenne saldo il latifondo) e </a:t>
            </a:r>
            <a:r>
              <a:rPr lang="it-IT" b="1" dirty="0" smtClean="0"/>
              <a:t>riesce a </a:t>
            </a:r>
            <a:r>
              <a:rPr lang="it-IT" b="1" dirty="0"/>
              <a:t>ottenere il sostegno del clero legittimista. </a:t>
            </a:r>
            <a:endParaRPr lang="it-IT" b="1" dirty="0" smtClean="0"/>
          </a:p>
          <a:p>
            <a:r>
              <a:rPr lang="it-IT" b="1" dirty="0" smtClean="0"/>
              <a:t>Le </a:t>
            </a:r>
            <a:r>
              <a:rPr lang="it-IT" b="1" dirty="0"/>
              <a:t>sette segrete di estrema destra </a:t>
            </a:r>
            <a:r>
              <a:rPr lang="it-IT" b="1" dirty="0" smtClean="0"/>
              <a:t>seguono a </a:t>
            </a:r>
            <a:r>
              <a:rPr lang="it-IT" b="1" dirty="0"/>
              <a:t>muoversi </a:t>
            </a:r>
            <a:r>
              <a:rPr lang="it-IT" b="1" dirty="0" smtClean="0"/>
              <a:t>nell’ombra</a:t>
            </a:r>
            <a:r>
              <a:rPr lang="it-IT" b="1" dirty="0"/>
              <a:t>, e </a:t>
            </a:r>
            <a:r>
              <a:rPr lang="it-IT" b="1" dirty="0" smtClean="0"/>
              <a:t>hanno </a:t>
            </a:r>
            <a:r>
              <a:rPr lang="it-IT" b="1" dirty="0" err="1" smtClean="0"/>
              <a:t>Gömbös</a:t>
            </a:r>
            <a:r>
              <a:rPr lang="it-IT" b="1" dirty="0" smtClean="0"/>
              <a:t> </a:t>
            </a:r>
            <a:r>
              <a:rPr lang="it-IT" b="1" dirty="0"/>
              <a:t>come </a:t>
            </a:r>
            <a:r>
              <a:rPr lang="it-IT" b="1" dirty="0" smtClean="0"/>
              <a:t>rappresentante</a:t>
            </a:r>
            <a:r>
              <a:rPr lang="it-IT" b="1" dirty="0"/>
              <a:t>, il quale </a:t>
            </a:r>
            <a:r>
              <a:rPr lang="it-IT" b="1" dirty="0" smtClean="0"/>
              <a:t>incalzava da </a:t>
            </a:r>
            <a:r>
              <a:rPr lang="it-IT" b="1" dirty="0"/>
              <a:t>destra il governo. Governo che comunque, dinanzi anche alla crisi economica post 1929, </a:t>
            </a:r>
            <a:r>
              <a:rPr lang="it-IT" b="1" dirty="0" smtClean="0"/>
              <a:t>inizia ad </a:t>
            </a:r>
            <a:r>
              <a:rPr lang="it-IT" b="1" dirty="0"/>
              <a:t>avvicinarsi alla Germania e all’Italia. </a:t>
            </a:r>
          </a:p>
          <a:p>
            <a:endParaRPr lang="it-IT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4543" y="2333919"/>
            <a:ext cx="3272530" cy="23890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43" y="1676545"/>
            <a:ext cx="3446522" cy="43250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39" y="1676545"/>
            <a:ext cx="3510526" cy="44278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420" y="1166960"/>
            <a:ext cx="1219306" cy="167654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745" y="1209964"/>
            <a:ext cx="121930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3264" cy="833157"/>
          </a:xfrm>
        </p:spPr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La fascistizzazione moderata (1932-1936)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5251" y="1466850"/>
            <a:ext cx="1651195" cy="2278649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10001" y="1466850"/>
            <a:ext cx="6600824" cy="4924425"/>
          </a:xfrm>
        </p:spPr>
        <p:txBody>
          <a:bodyPr>
            <a:normAutofit lnSpcReduction="10000"/>
          </a:bodyPr>
          <a:lstStyle/>
          <a:p>
            <a:r>
              <a:rPr lang="it-IT" b="1" u="sng" dirty="0"/>
              <a:t>Fase di fascistizzazione </a:t>
            </a:r>
            <a:r>
              <a:rPr lang="it-IT" b="1" dirty="0" smtClean="0"/>
              <a:t>(governo </a:t>
            </a:r>
            <a:r>
              <a:rPr lang="it-IT" b="1" dirty="0" err="1"/>
              <a:t>Gömbös</a:t>
            </a:r>
            <a:r>
              <a:rPr lang="it-IT" b="1" dirty="0"/>
              <a:t> 1932-36</a:t>
            </a:r>
            <a:r>
              <a:rPr lang="it-IT" b="1" dirty="0" smtClean="0"/>
              <a:t>). </a:t>
            </a:r>
            <a:r>
              <a:rPr lang="it-IT" b="1" dirty="0" err="1" smtClean="0"/>
              <a:t>Gömbös</a:t>
            </a:r>
            <a:r>
              <a:rPr lang="it-IT" b="1" dirty="0" smtClean="0"/>
              <a:t> </a:t>
            </a:r>
            <a:r>
              <a:rPr lang="it-IT" b="1" dirty="0"/>
              <a:t>sale al potere dopo la grande crisi e la depressione. </a:t>
            </a:r>
            <a:r>
              <a:rPr lang="it-IT" b="1" dirty="0" smtClean="0"/>
              <a:t>Tenta </a:t>
            </a:r>
            <a:r>
              <a:rPr lang="it-IT" b="1" dirty="0"/>
              <a:t>di imporre uno stato </a:t>
            </a:r>
            <a:r>
              <a:rPr lang="it-IT" b="1" dirty="0" smtClean="0"/>
              <a:t>«mussoliniano». </a:t>
            </a:r>
          </a:p>
          <a:p>
            <a:r>
              <a:rPr lang="it-IT" b="1" dirty="0" smtClean="0"/>
              <a:t>Il </a:t>
            </a:r>
            <a:r>
              <a:rPr lang="it-IT" b="1" dirty="0"/>
              <a:t>suo governo </a:t>
            </a:r>
            <a:r>
              <a:rPr lang="it-IT" b="1" dirty="0" smtClean="0"/>
              <a:t>prosegue nelle </a:t>
            </a:r>
            <a:r>
              <a:rPr lang="it-IT" b="1" dirty="0"/>
              <a:t>riforme sociali di </a:t>
            </a:r>
            <a:r>
              <a:rPr lang="it-IT" b="1" dirty="0" err="1"/>
              <a:t>Bethlen</a:t>
            </a:r>
            <a:r>
              <a:rPr lang="it-IT" b="1" dirty="0"/>
              <a:t>, ma </a:t>
            </a:r>
            <a:r>
              <a:rPr lang="it-IT" b="1" dirty="0" smtClean="0"/>
              <a:t>aggiunge </a:t>
            </a:r>
            <a:r>
              <a:rPr lang="it-IT" b="1" dirty="0"/>
              <a:t>il tema </a:t>
            </a:r>
            <a:r>
              <a:rPr lang="it-IT" b="1" dirty="0" smtClean="0"/>
              <a:t>dell’ «igiene razziale» </a:t>
            </a:r>
            <a:r>
              <a:rPr lang="it-IT" b="1" dirty="0"/>
              <a:t>(soprattutto in termini sanitari) per conservare la </a:t>
            </a:r>
            <a:r>
              <a:rPr lang="it-IT" b="1" dirty="0" smtClean="0"/>
              <a:t>«stirpe magiara». </a:t>
            </a:r>
          </a:p>
          <a:p>
            <a:r>
              <a:rPr lang="it-IT" b="1" dirty="0" err="1" smtClean="0"/>
              <a:t>Horty</a:t>
            </a:r>
            <a:r>
              <a:rPr lang="it-IT" b="1" dirty="0" smtClean="0"/>
              <a:t> gli impone di escludere l’antisemitismo dal suo programma</a:t>
            </a:r>
          </a:p>
          <a:p>
            <a:r>
              <a:rPr lang="it-IT" b="1" dirty="0" err="1"/>
              <a:t>Gömbös</a:t>
            </a:r>
            <a:r>
              <a:rPr lang="it-IT" b="1" dirty="0"/>
              <a:t> si </a:t>
            </a:r>
            <a:r>
              <a:rPr lang="it-IT" b="1" dirty="0" smtClean="0"/>
              <a:t>atteggia </a:t>
            </a:r>
            <a:r>
              <a:rPr lang="it-IT" b="1" dirty="0"/>
              <a:t>a duce, cercando un rapporto diretto con le masse. Dopo il 1933 </a:t>
            </a:r>
            <a:r>
              <a:rPr lang="it-IT" b="1" dirty="0" smtClean="0"/>
              <a:t>inizia </a:t>
            </a:r>
            <a:r>
              <a:rPr lang="it-IT" b="1" dirty="0"/>
              <a:t>ad avvicinarsi ad Hitler sino a ipotizzare con </a:t>
            </a:r>
            <a:r>
              <a:rPr lang="it-IT" b="1" dirty="0" err="1"/>
              <a:t>Goering</a:t>
            </a:r>
            <a:r>
              <a:rPr lang="it-IT" b="1" dirty="0"/>
              <a:t> una decisa svolta nazionalsocialista dell’Ungheria. </a:t>
            </a:r>
            <a:endParaRPr lang="it-IT" b="1" dirty="0" smtClean="0"/>
          </a:p>
          <a:p>
            <a:r>
              <a:rPr lang="it-IT" b="1" dirty="0" smtClean="0"/>
              <a:t>Ma </a:t>
            </a:r>
            <a:r>
              <a:rPr lang="it-IT" b="1" dirty="0"/>
              <a:t>la morte sopraggiunse nel 1936. Comunque, i rapporti con Berlino da lui tracciati </a:t>
            </a:r>
            <a:r>
              <a:rPr lang="it-IT" b="1" dirty="0" smtClean="0"/>
              <a:t>restano </a:t>
            </a:r>
            <a:r>
              <a:rPr lang="it-IT" b="1" dirty="0"/>
              <a:t>anche in seguito.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421005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L’Ungheria alleata alla Germania (1932-1939)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b="1" u="sng" dirty="0"/>
              <a:t>F</a:t>
            </a:r>
            <a:r>
              <a:rPr lang="it-IT" b="1" u="sng" dirty="0" smtClean="0"/>
              <a:t>ase </a:t>
            </a:r>
            <a:r>
              <a:rPr lang="it-IT" b="1" u="sng" dirty="0"/>
              <a:t>filotedesca e razzista </a:t>
            </a:r>
            <a:r>
              <a:rPr lang="it-IT" b="1" dirty="0"/>
              <a:t>(governi </a:t>
            </a:r>
            <a:r>
              <a:rPr lang="it-IT" b="1" dirty="0" err="1"/>
              <a:t>Daranyi</a:t>
            </a:r>
            <a:r>
              <a:rPr lang="it-IT" b="1" dirty="0"/>
              <a:t> e </a:t>
            </a:r>
            <a:r>
              <a:rPr lang="it-IT" b="1" dirty="0" err="1" smtClean="0"/>
              <a:t>Imredy</a:t>
            </a:r>
            <a:r>
              <a:rPr lang="it-IT" b="1" dirty="0" smtClean="0"/>
              <a:t>, 1936-1939). </a:t>
            </a:r>
            <a:r>
              <a:rPr lang="it-IT" b="1" dirty="0"/>
              <a:t>Si </a:t>
            </a:r>
            <a:r>
              <a:rPr lang="it-IT" b="1" dirty="0" smtClean="0"/>
              <a:t>introduce </a:t>
            </a:r>
            <a:r>
              <a:rPr lang="it-IT" b="1" dirty="0"/>
              <a:t>una legislazione razzista, sebbene moderata, e si </a:t>
            </a:r>
            <a:r>
              <a:rPr lang="it-IT" b="1" dirty="0" smtClean="0"/>
              <a:t>rafforza </a:t>
            </a:r>
            <a:r>
              <a:rPr lang="it-IT" b="1" dirty="0"/>
              <a:t>l’alleanza con la </a:t>
            </a:r>
            <a:r>
              <a:rPr lang="it-IT" b="1" dirty="0" smtClean="0"/>
              <a:t>Germania</a:t>
            </a:r>
          </a:p>
          <a:p>
            <a:r>
              <a:rPr lang="it-IT" b="1" dirty="0"/>
              <a:t>L</a:t>
            </a:r>
            <a:r>
              <a:rPr lang="it-IT" b="1" dirty="0" smtClean="0"/>
              <a:t>’Ungheria ottiene ampi </a:t>
            </a:r>
            <a:r>
              <a:rPr lang="it-IT" b="1" dirty="0"/>
              <a:t>territori slovacchi dopo la conferenza di </a:t>
            </a:r>
            <a:r>
              <a:rPr lang="it-IT" b="1" dirty="0" smtClean="0"/>
              <a:t>Monaco.  </a:t>
            </a:r>
          </a:p>
          <a:p>
            <a:r>
              <a:rPr lang="it-IT" b="1" dirty="0" smtClean="0"/>
              <a:t>Il </a:t>
            </a:r>
            <a:r>
              <a:rPr lang="it-IT" b="1" dirty="0"/>
              <a:t>settori liberal-conservatori si opposero e, quando </a:t>
            </a:r>
            <a:r>
              <a:rPr lang="it-IT" b="1" dirty="0" err="1"/>
              <a:t>Imredy</a:t>
            </a:r>
            <a:r>
              <a:rPr lang="it-IT" b="1" dirty="0"/>
              <a:t> </a:t>
            </a:r>
            <a:r>
              <a:rPr lang="it-IT" b="1" dirty="0" smtClean="0"/>
              <a:t>crea un </a:t>
            </a:r>
            <a:r>
              <a:rPr lang="it-IT" b="1" dirty="0"/>
              <a:t>partito </a:t>
            </a:r>
            <a:r>
              <a:rPr lang="it-IT" b="1" dirty="0" smtClean="0"/>
              <a:t>basato </a:t>
            </a:r>
            <a:r>
              <a:rPr lang="it-IT" b="1" dirty="0"/>
              <a:t>sui più estremisti (soprattutto </a:t>
            </a:r>
            <a:r>
              <a:rPr lang="it-IT" b="1" dirty="0" smtClean="0"/>
              <a:t>potenti nell’esercito), H. lo congeda.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2965" y="2060575"/>
            <a:ext cx="2756259" cy="36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L’Ungheria in guerra (1941-1944)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46111" y="1256145"/>
            <a:ext cx="6554789" cy="5403273"/>
          </a:xfrm>
        </p:spPr>
        <p:txBody>
          <a:bodyPr>
            <a:normAutofit fontScale="92500" lnSpcReduction="10000"/>
          </a:bodyPr>
          <a:lstStyle/>
          <a:p>
            <a:r>
              <a:rPr lang="it-IT" b="1" u="sng" dirty="0"/>
              <a:t>Fase militare </a:t>
            </a:r>
            <a:r>
              <a:rPr lang="it-IT" b="1" dirty="0"/>
              <a:t>(governi </a:t>
            </a:r>
            <a:r>
              <a:rPr lang="it-IT" b="1" dirty="0" err="1"/>
              <a:t>Teleki-Bardossy</a:t>
            </a:r>
            <a:r>
              <a:rPr lang="it-IT" b="1" dirty="0"/>
              <a:t>): </a:t>
            </a:r>
            <a:r>
              <a:rPr lang="it-IT" b="1" dirty="0" smtClean="0"/>
              <a:t>nonostante </a:t>
            </a:r>
            <a:r>
              <a:rPr lang="it-IT" b="1" dirty="0"/>
              <a:t>il moderatismo del primo, il potere è</a:t>
            </a:r>
            <a:r>
              <a:rPr lang="it-IT" b="1" dirty="0" smtClean="0"/>
              <a:t> </a:t>
            </a:r>
            <a:r>
              <a:rPr lang="it-IT" b="1" dirty="0"/>
              <a:t>ormai nelle mani di una coalizione filotedesca composta dagli ufficiali dell’esercito e dalla destra di governo, con </a:t>
            </a:r>
            <a:r>
              <a:rPr lang="it-IT" b="1" dirty="0" smtClean="0"/>
              <a:t>l’appoggio </a:t>
            </a:r>
            <a:r>
              <a:rPr lang="it-IT" b="1" dirty="0"/>
              <a:t>dei gruppi nazionalsocialisti </a:t>
            </a:r>
            <a:r>
              <a:rPr lang="it-IT" b="1" dirty="0" smtClean="0"/>
              <a:t>e </a:t>
            </a:r>
            <a:r>
              <a:rPr lang="it-IT" b="1" dirty="0" err="1" smtClean="0"/>
              <a:t>crocefrecciati</a:t>
            </a:r>
            <a:r>
              <a:rPr lang="it-IT" b="1" dirty="0" smtClean="0"/>
              <a:t> all’esterno </a:t>
            </a:r>
            <a:r>
              <a:rPr lang="it-IT" b="1" dirty="0"/>
              <a:t>dell’area </a:t>
            </a:r>
            <a:r>
              <a:rPr lang="it-IT" b="1" dirty="0" smtClean="0"/>
              <a:t>governativa</a:t>
            </a:r>
            <a:r>
              <a:rPr lang="it-IT" b="1" dirty="0"/>
              <a:t> </a:t>
            </a:r>
            <a:r>
              <a:rPr lang="it-IT" b="1" dirty="0" smtClean="0"/>
              <a:t>(che nel 1940 contano insieme 46 </a:t>
            </a:r>
            <a:r>
              <a:rPr lang="it-IT" b="1" dirty="0"/>
              <a:t>deputati). L’Ungheria entra quindi in guerra al fianco dell’Asse (1941). </a:t>
            </a:r>
            <a:r>
              <a:rPr lang="it-IT" b="1" dirty="0" err="1"/>
              <a:t>Teleki</a:t>
            </a:r>
            <a:r>
              <a:rPr lang="it-IT" b="1" dirty="0"/>
              <a:t> per protesta si suicida (3 aprile 1941).</a:t>
            </a:r>
            <a:endParaRPr lang="it-IT" b="1" dirty="0" smtClean="0"/>
          </a:p>
          <a:p>
            <a:r>
              <a:rPr lang="it-IT" b="1" u="sng" dirty="0" smtClean="0"/>
              <a:t>Fase antisemita </a:t>
            </a:r>
            <a:r>
              <a:rPr lang="it-IT" b="1" dirty="0" smtClean="0"/>
              <a:t>(governo </a:t>
            </a:r>
            <a:r>
              <a:rPr lang="it-IT" b="1" dirty="0" err="1" smtClean="0"/>
              <a:t>Sztojay</a:t>
            </a:r>
            <a:r>
              <a:rPr lang="it-IT" b="1" dirty="0" smtClean="0"/>
              <a:t>). Dal </a:t>
            </a:r>
            <a:r>
              <a:rPr lang="it-IT" b="1" dirty="0"/>
              <a:t>1941 inizia una violenta campagna antisemita </a:t>
            </a:r>
            <a:r>
              <a:rPr lang="it-IT" b="1" dirty="0" smtClean="0"/>
              <a:t>Con l’ingresso dei tedeschi in Ungheria (marzo 1944) viene nominato con un colpo di mano nazista </a:t>
            </a:r>
            <a:r>
              <a:rPr lang="it-IT" b="1" dirty="0" err="1" smtClean="0"/>
              <a:t>Sztojay</a:t>
            </a:r>
            <a:r>
              <a:rPr lang="it-IT" b="1" dirty="0" smtClean="0"/>
              <a:t>, che inizia la persecuzione degli </a:t>
            </a:r>
            <a:r>
              <a:rPr lang="it-IT" b="1" dirty="0"/>
              <a:t>ebrei. V</a:t>
            </a:r>
            <a:r>
              <a:rPr lang="it-IT" b="1" dirty="0" smtClean="0"/>
              <a:t>engono </a:t>
            </a:r>
            <a:r>
              <a:rPr lang="it-IT" b="1" dirty="0"/>
              <a:t>deportati in Germania circa 437 mila ebrei (in 7 settimane). </a:t>
            </a:r>
            <a:endParaRPr lang="it-IT" b="1" dirty="0" smtClean="0"/>
          </a:p>
          <a:p>
            <a:r>
              <a:rPr lang="it-IT" b="1" u="sng" dirty="0" smtClean="0"/>
              <a:t>Fase </a:t>
            </a:r>
            <a:r>
              <a:rPr lang="it-IT" b="1" u="sng" dirty="0"/>
              <a:t>di trattativa </a:t>
            </a:r>
            <a:r>
              <a:rPr lang="it-IT" b="1" dirty="0"/>
              <a:t>(</a:t>
            </a:r>
            <a:r>
              <a:rPr lang="it-IT" b="1" dirty="0" smtClean="0"/>
              <a:t>governo </a:t>
            </a:r>
            <a:r>
              <a:rPr lang="it-IT" b="1" dirty="0" err="1" smtClean="0"/>
              <a:t>Lakatos</a:t>
            </a:r>
            <a:r>
              <a:rPr lang="it-IT" b="1" dirty="0" smtClean="0"/>
              <a:t>). H. ribalta il governo e nomina il moderato </a:t>
            </a:r>
            <a:r>
              <a:rPr lang="it-IT" b="1" dirty="0" err="1" smtClean="0"/>
              <a:t>Lakatos</a:t>
            </a:r>
            <a:r>
              <a:rPr lang="it-IT" b="1" dirty="0" smtClean="0"/>
              <a:t>. </a:t>
            </a:r>
            <a:r>
              <a:rPr lang="it-IT" b="1" dirty="0" err="1" smtClean="0"/>
              <a:t>tIl</a:t>
            </a:r>
            <a:r>
              <a:rPr lang="it-IT" b="1" dirty="0" smtClean="0"/>
              <a:t> governo </a:t>
            </a:r>
            <a:r>
              <a:rPr lang="it-IT" b="1" dirty="0" err="1" smtClean="0"/>
              <a:t>enta</a:t>
            </a:r>
            <a:r>
              <a:rPr lang="it-IT" b="1" dirty="0" smtClean="0"/>
              <a:t> </a:t>
            </a:r>
            <a:r>
              <a:rPr lang="it-IT" b="1" dirty="0"/>
              <a:t>uno sganciamento </a:t>
            </a:r>
            <a:r>
              <a:rPr lang="it-IT" b="1" dirty="0" smtClean="0"/>
              <a:t>sin dal 1942 e nell’estate 1944 apre una trattativa con l’Unione Sovietica. Hitler ordina pertanto l’invasione dell’Ungheria.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1532" y="2224231"/>
            <a:ext cx="4076060" cy="28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Fase </a:t>
            </a:r>
            <a:r>
              <a:rPr lang="it-IT" b="1" dirty="0" err="1" smtClean="0">
                <a:solidFill>
                  <a:srgbClr val="FF0000"/>
                </a:solidFill>
              </a:rPr>
              <a:t>crocefrecciata</a:t>
            </a:r>
            <a:r>
              <a:rPr lang="it-IT" b="1" dirty="0" smtClean="0">
                <a:solidFill>
                  <a:srgbClr val="FF0000"/>
                </a:solidFill>
              </a:rPr>
              <a:t> (ottobre 1944 – gennaio 1945)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7531" y="1853248"/>
            <a:ext cx="2625860" cy="1671002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54493" y="1653310"/>
            <a:ext cx="4653289" cy="4603028"/>
          </a:xfrm>
        </p:spPr>
        <p:txBody>
          <a:bodyPr>
            <a:normAutofit/>
          </a:bodyPr>
          <a:lstStyle/>
          <a:p>
            <a:r>
              <a:rPr lang="it-IT" b="1" dirty="0" smtClean="0"/>
              <a:t>Colpo di Stato delle Croci Frecciate. Governo di </a:t>
            </a:r>
            <a:r>
              <a:rPr lang="it-IT" b="1" dirty="0" err="1" smtClean="0"/>
              <a:t>Szalazy</a:t>
            </a:r>
            <a:r>
              <a:rPr lang="it-IT" b="1" dirty="0" smtClean="0"/>
              <a:t> </a:t>
            </a:r>
            <a:r>
              <a:rPr lang="it-IT" b="1" dirty="0"/>
              <a:t>(</a:t>
            </a:r>
            <a:r>
              <a:rPr lang="it-IT" b="1" dirty="0" smtClean="0"/>
              <a:t>15 </a:t>
            </a:r>
            <a:r>
              <a:rPr lang="it-IT" b="1" dirty="0"/>
              <a:t>ottobre </a:t>
            </a:r>
            <a:r>
              <a:rPr lang="it-IT" b="1" dirty="0" smtClean="0"/>
              <a:t>1944). Coalizione tra le Croci Frecciate e le altre formazioni di destra. </a:t>
            </a:r>
          </a:p>
          <a:p>
            <a:r>
              <a:rPr lang="it-IT" b="1" dirty="0" smtClean="0"/>
              <a:t>I tedeschi obbligano H. alle dimissioni, catturandogli </a:t>
            </a:r>
            <a:r>
              <a:rPr lang="it-IT" b="1" smtClean="0"/>
              <a:t>il figlio.</a:t>
            </a:r>
            <a:endParaRPr lang="it-IT" b="1" dirty="0" smtClean="0"/>
          </a:p>
          <a:p>
            <a:r>
              <a:rPr lang="it-IT" b="1" dirty="0" smtClean="0"/>
              <a:t>Tre gruppi collaborazionisti: il più </a:t>
            </a:r>
            <a:r>
              <a:rPr lang="it-IT" b="1" dirty="0"/>
              <a:t>moderato di </a:t>
            </a:r>
            <a:r>
              <a:rPr lang="it-IT" b="1" dirty="0" err="1"/>
              <a:t>Imredy</a:t>
            </a:r>
            <a:r>
              <a:rPr lang="it-IT" b="1" dirty="0"/>
              <a:t>, </a:t>
            </a:r>
            <a:r>
              <a:rPr lang="it-IT" b="1" dirty="0" smtClean="0"/>
              <a:t>il violentissimo </a:t>
            </a:r>
            <a:r>
              <a:rPr lang="it-IT" b="1" dirty="0"/>
              <a:t>e dichiaratamente nazista di </a:t>
            </a:r>
            <a:r>
              <a:rPr lang="it-IT" b="1" dirty="0" err="1"/>
              <a:t>Baky</a:t>
            </a:r>
            <a:r>
              <a:rPr lang="it-IT" b="1" dirty="0"/>
              <a:t>, </a:t>
            </a:r>
            <a:r>
              <a:rPr lang="it-IT" b="1" dirty="0" smtClean="0"/>
              <a:t>e le Croci Frecciate di </a:t>
            </a:r>
            <a:r>
              <a:rPr lang="it-IT" b="1" dirty="0" err="1"/>
              <a:t>Szalasy</a:t>
            </a:r>
            <a:r>
              <a:rPr lang="it-IT" b="1" dirty="0"/>
              <a:t>, il più forte e credibile, con un certo seguito nel ceto medio, nella piccola borghesia rurale e nei quadri intermedi dell’esercito</a:t>
            </a:r>
            <a:r>
              <a:rPr lang="it-IT" b="1" dirty="0" smtClean="0"/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2" y="4156214"/>
            <a:ext cx="2466975" cy="18573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05" y="2371724"/>
            <a:ext cx="4841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1145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Ione</vt:lpstr>
      <vt:lpstr>L’Ungheria di Horty</vt:lpstr>
      <vt:lpstr>L’Ungheria prima di Horty</vt:lpstr>
      <vt:lpstr>Opinioni su Horty</vt:lpstr>
      <vt:lpstr>Le varie componenti della destra ungherese</vt:lpstr>
      <vt:lpstr>Dal terrore bianco alla restaurazione (1919-1932)</vt:lpstr>
      <vt:lpstr>La fascistizzazione moderata (1932-1936)</vt:lpstr>
      <vt:lpstr>L’Ungheria alleata alla Germania (1932-1939)</vt:lpstr>
      <vt:lpstr>L’Ungheria in guerra (1941-1944)</vt:lpstr>
      <vt:lpstr>Fase crocefrecciata (ottobre 1944 – gennaio 1945)</vt:lpstr>
      <vt:lpstr>La Shoah ungherese</vt:lpstr>
      <vt:lpstr>Ungheria, oggi</vt:lpstr>
    </vt:vector>
  </TitlesOfParts>
  <Company>Università degli Studi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Cuzzi</dc:creator>
  <cp:lastModifiedBy>Marco Cuzzi</cp:lastModifiedBy>
  <cp:revision>22</cp:revision>
  <dcterms:created xsi:type="dcterms:W3CDTF">2021-04-20T12:34:06Z</dcterms:created>
  <dcterms:modified xsi:type="dcterms:W3CDTF">2021-04-26T18:44:34Z</dcterms:modified>
</cp:coreProperties>
</file>